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28" r:id="rId1"/>
  </p:sldMasterIdLst>
  <p:notesMasterIdLst>
    <p:notesMasterId r:id="rId16"/>
  </p:notesMasterIdLst>
  <p:sldIdLst>
    <p:sldId id="256" r:id="rId2"/>
    <p:sldId id="289" r:id="rId3"/>
    <p:sldId id="275" r:id="rId4"/>
    <p:sldId id="258" r:id="rId5"/>
    <p:sldId id="260" r:id="rId6"/>
    <p:sldId id="261" r:id="rId7"/>
    <p:sldId id="273" r:id="rId8"/>
    <p:sldId id="295" r:id="rId9"/>
    <p:sldId id="294" r:id="rId10"/>
    <p:sldId id="297" r:id="rId11"/>
    <p:sldId id="298" r:id="rId12"/>
    <p:sldId id="296" r:id="rId13"/>
    <p:sldId id="299" r:id="rId14"/>
    <p:sldId id="288" r:id="rId15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E5851-5FBA-4917-B33A-3C2189CF6128}" v="49" dt="2025-04-07T19:00:24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4434" autoAdjust="0"/>
  </p:normalViewPr>
  <p:slideViewPr>
    <p:cSldViewPr snapToGrid="0">
      <p:cViewPr varScale="1">
        <p:scale>
          <a:sx n="145" d="100"/>
          <a:sy n="145" d="100"/>
        </p:scale>
        <p:origin x="414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Antonio Zappa" userId="4f62eb450e410c4c" providerId="LiveId" clId="{FA3E5851-5FBA-4917-B33A-3C2189CF6128}"/>
    <pc:docChg chg="custSel addSld modSld">
      <pc:chgData name="Marco Antonio Zappa" userId="4f62eb450e410c4c" providerId="LiveId" clId="{FA3E5851-5FBA-4917-B33A-3C2189CF6128}" dt="2025-04-07T19:02:31.546" v="707" actId="1035"/>
      <pc:docMkLst>
        <pc:docMk/>
      </pc:docMkLst>
      <pc:sldChg chg="addSp delSp modSp mod">
        <pc:chgData name="Marco Antonio Zappa" userId="4f62eb450e410c4c" providerId="LiveId" clId="{FA3E5851-5FBA-4917-B33A-3C2189CF6128}" dt="2025-04-07T19:01:08.576" v="519" actId="1038"/>
        <pc:sldMkLst>
          <pc:docMk/>
          <pc:sldMk cId="0" sldId="258"/>
        </pc:sldMkLst>
        <pc:spChg chg="add mod">
          <ac:chgData name="Marco Antonio Zappa" userId="4f62eb450e410c4c" providerId="LiveId" clId="{FA3E5851-5FBA-4917-B33A-3C2189CF6128}" dt="2025-04-07T18:56:25.223" v="171" actId="1037"/>
          <ac:spMkLst>
            <pc:docMk/>
            <pc:sldMk cId="0" sldId="258"/>
            <ac:spMk id="2" creationId="{C6D79680-FC99-688C-082D-6970B09CCE56}"/>
          </ac:spMkLst>
        </pc:spChg>
        <pc:spChg chg="add del mod">
          <ac:chgData name="Marco Antonio Zappa" userId="4f62eb450e410c4c" providerId="LiveId" clId="{FA3E5851-5FBA-4917-B33A-3C2189CF6128}" dt="2025-04-07T18:54:12.857" v="90" actId="478"/>
          <ac:spMkLst>
            <pc:docMk/>
            <pc:sldMk cId="0" sldId="258"/>
            <ac:spMk id="3" creationId="{855F2DE7-B99D-66AA-C7B4-3F05F4664451}"/>
          </ac:spMkLst>
        </pc:spChg>
        <pc:spChg chg="add mod">
          <ac:chgData name="Marco Antonio Zappa" userId="4f62eb450e410c4c" providerId="LiveId" clId="{FA3E5851-5FBA-4917-B33A-3C2189CF6128}" dt="2025-04-07T18:56:52.013" v="211" actId="1037"/>
          <ac:spMkLst>
            <pc:docMk/>
            <pc:sldMk cId="0" sldId="258"/>
            <ac:spMk id="3" creationId="{EA8263D8-F627-3BB4-AC4A-8716B3359F6B}"/>
          </ac:spMkLst>
        </pc:spChg>
        <pc:spChg chg="add mod">
          <ac:chgData name="Marco Antonio Zappa" userId="4f62eb450e410c4c" providerId="LiveId" clId="{FA3E5851-5FBA-4917-B33A-3C2189CF6128}" dt="2025-04-07T18:57:33.110" v="282" actId="1036"/>
          <ac:spMkLst>
            <pc:docMk/>
            <pc:sldMk cId="0" sldId="258"/>
            <ac:spMk id="10" creationId="{C9677696-F0A8-0DE7-9B0E-C31F6C56C0AB}"/>
          </ac:spMkLst>
        </pc:spChg>
        <pc:spChg chg="add mod">
          <ac:chgData name="Marco Antonio Zappa" userId="4f62eb450e410c4c" providerId="LiveId" clId="{FA3E5851-5FBA-4917-B33A-3C2189CF6128}" dt="2025-04-07T18:59:17.037" v="416" actId="1035"/>
          <ac:spMkLst>
            <pc:docMk/>
            <pc:sldMk cId="0" sldId="258"/>
            <ac:spMk id="12" creationId="{6B77DB26-8FBC-6A2A-DD6D-688C84CD24A3}"/>
          </ac:spMkLst>
        </pc:spChg>
        <pc:spChg chg="add mod">
          <ac:chgData name="Marco Antonio Zappa" userId="4f62eb450e410c4c" providerId="LiveId" clId="{FA3E5851-5FBA-4917-B33A-3C2189CF6128}" dt="2025-04-07T19:01:08.576" v="519" actId="1038"/>
          <ac:spMkLst>
            <pc:docMk/>
            <pc:sldMk cId="0" sldId="258"/>
            <ac:spMk id="14" creationId="{7353FCB1-7AFA-81B2-8730-52FAF7611CCE}"/>
          </ac:spMkLst>
        </pc:spChg>
        <pc:spChg chg="mod">
          <ac:chgData name="Marco Antonio Zappa" userId="4f62eb450e410c4c" providerId="LiveId" clId="{FA3E5851-5FBA-4917-B33A-3C2189CF6128}" dt="2025-04-07T18:53:59.607" v="88" actId="1035"/>
          <ac:spMkLst>
            <pc:docMk/>
            <pc:sldMk cId="0" sldId="258"/>
            <ac:spMk id="66" creationId="{00000000-0000-0000-0000-000000000000}"/>
          </ac:spMkLst>
        </pc:spChg>
        <pc:picChg chg="add mod">
          <ac:chgData name="Marco Antonio Zappa" userId="4f62eb450e410c4c" providerId="LiveId" clId="{FA3E5851-5FBA-4917-B33A-3C2189CF6128}" dt="2025-04-07T18:54:55.173" v="110" actId="14100"/>
          <ac:picMkLst>
            <pc:docMk/>
            <pc:sldMk cId="0" sldId="258"/>
            <ac:picMk id="4" creationId="{8531BE0D-85C3-7974-06DE-67F50FF5349A}"/>
          </ac:picMkLst>
        </pc:picChg>
        <pc:picChg chg="add mod">
          <ac:chgData name="Marco Antonio Zappa" userId="4f62eb450e410c4c" providerId="LiveId" clId="{FA3E5851-5FBA-4917-B33A-3C2189CF6128}" dt="2025-04-07T18:54:59.923" v="113" actId="14100"/>
          <ac:picMkLst>
            <pc:docMk/>
            <pc:sldMk cId="0" sldId="258"/>
            <ac:picMk id="6" creationId="{C3DF4630-3B01-FA28-BDDA-15A67B5088BE}"/>
          </ac:picMkLst>
        </pc:picChg>
        <pc:picChg chg="add mod">
          <ac:chgData name="Marco Antonio Zappa" userId="4f62eb450e410c4c" providerId="LiveId" clId="{FA3E5851-5FBA-4917-B33A-3C2189CF6128}" dt="2025-04-07T18:55:04.798" v="127" actId="1035"/>
          <ac:picMkLst>
            <pc:docMk/>
            <pc:sldMk cId="0" sldId="258"/>
            <ac:picMk id="7" creationId="{DC1B7D29-1749-894B-AE86-FB92216011CC}"/>
          </ac:picMkLst>
        </pc:picChg>
        <pc:picChg chg="add mod">
          <ac:chgData name="Marco Antonio Zappa" userId="4f62eb450e410c4c" providerId="LiveId" clId="{FA3E5851-5FBA-4917-B33A-3C2189CF6128}" dt="2025-04-07T18:57:05.170" v="240" actId="1036"/>
          <ac:picMkLst>
            <pc:docMk/>
            <pc:sldMk cId="0" sldId="258"/>
            <ac:picMk id="9" creationId="{3C53C2F2-0B5F-C3D5-DEBD-0A279C4A324E}"/>
          </ac:picMkLst>
        </pc:picChg>
        <pc:picChg chg="add mod">
          <ac:chgData name="Marco Antonio Zappa" userId="4f62eb450e410c4c" providerId="LiveId" clId="{FA3E5851-5FBA-4917-B33A-3C2189CF6128}" dt="2025-04-07T18:58:35.424" v="355" actId="14100"/>
          <ac:picMkLst>
            <pc:docMk/>
            <pc:sldMk cId="0" sldId="258"/>
            <ac:picMk id="11" creationId="{5AE93DFD-5DF3-CC5B-B700-431D4362DBDA}"/>
          </ac:picMkLst>
        </pc:picChg>
        <pc:picChg chg="del">
          <ac:chgData name="Marco Antonio Zappa" userId="4f62eb450e410c4c" providerId="LiveId" clId="{FA3E5851-5FBA-4917-B33A-3C2189CF6128}" dt="2025-04-07T18:53:13.720" v="0" actId="478"/>
          <ac:picMkLst>
            <pc:docMk/>
            <pc:sldMk cId="0" sldId="258"/>
            <ac:picMk id="13" creationId="{00000000-0000-0000-0000-000000000000}"/>
          </ac:picMkLst>
        </pc:picChg>
        <pc:picChg chg="add mod">
          <ac:chgData name="Marco Antonio Zappa" userId="4f62eb450e410c4c" providerId="LiveId" clId="{FA3E5851-5FBA-4917-B33A-3C2189CF6128}" dt="2025-04-07T19:00:20.338" v="423" actId="1076"/>
          <ac:picMkLst>
            <pc:docMk/>
            <pc:sldMk cId="0" sldId="258"/>
            <ac:picMk id="13" creationId="{9C021BF4-CAAB-BF17-7468-4DBFFE36BD47}"/>
          </ac:picMkLst>
        </pc:picChg>
      </pc:sldChg>
      <pc:sldChg chg="modSp mod">
        <pc:chgData name="Marco Antonio Zappa" userId="4f62eb450e410c4c" providerId="LiveId" clId="{FA3E5851-5FBA-4917-B33A-3C2189CF6128}" dt="2025-04-07T19:01:45.357" v="629" actId="20577"/>
        <pc:sldMkLst>
          <pc:docMk/>
          <pc:sldMk cId="0" sldId="260"/>
        </pc:sldMkLst>
        <pc:spChg chg="mod">
          <ac:chgData name="Marco Antonio Zappa" userId="4f62eb450e410c4c" providerId="LiveId" clId="{FA3E5851-5FBA-4917-B33A-3C2189CF6128}" dt="2025-04-07T19:01:45.357" v="629" actId="20577"/>
          <ac:spMkLst>
            <pc:docMk/>
            <pc:sldMk cId="0" sldId="260"/>
            <ac:spMk id="79" creationId="{00000000-0000-0000-0000-000000000000}"/>
          </ac:spMkLst>
        </pc:spChg>
      </pc:sldChg>
      <pc:sldChg chg="modSp mod">
        <pc:chgData name="Marco Antonio Zappa" userId="4f62eb450e410c4c" providerId="LiveId" clId="{FA3E5851-5FBA-4917-B33A-3C2189CF6128}" dt="2025-04-07T19:02:02.176" v="651" actId="20577"/>
        <pc:sldMkLst>
          <pc:docMk/>
          <pc:sldMk cId="2220422344" sldId="281"/>
        </pc:sldMkLst>
        <pc:spChg chg="mod">
          <ac:chgData name="Marco Antonio Zappa" userId="4f62eb450e410c4c" providerId="LiveId" clId="{FA3E5851-5FBA-4917-B33A-3C2189CF6128}" dt="2025-04-07T19:02:02.176" v="651" actId="20577"/>
          <ac:spMkLst>
            <pc:docMk/>
            <pc:sldMk cId="2220422344" sldId="281"/>
            <ac:spMk id="3" creationId="{00000000-0000-0000-0000-000000000000}"/>
          </ac:spMkLst>
        </pc:spChg>
      </pc:sldChg>
      <pc:sldChg chg="modSp add mod">
        <pc:chgData name="Marco Antonio Zappa" userId="4f62eb450e410c4c" providerId="LiveId" clId="{FA3E5851-5FBA-4917-B33A-3C2189CF6128}" dt="2025-04-07T19:02:31.546" v="707" actId="1035"/>
        <pc:sldMkLst>
          <pc:docMk/>
          <pc:sldMk cId="3562633412" sldId="291"/>
        </pc:sldMkLst>
        <pc:spChg chg="mod">
          <ac:chgData name="Marco Antonio Zappa" userId="4f62eb450e410c4c" providerId="LiveId" clId="{FA3E5851-5FBA-4917-B33A-3C2189CF6128}" dt="2025-04-07T19:02:31.546" v="707" actId="1035"/>
          <ac:spMkLst>
            <pc:docMk/>
            <pc:sldMk cId="3562633412" sldId="291"/>
            <ac:spMk id="2" creationId="{14F6E37C-2DD3-5D6F-2313-50068F9ADD06}"/>
          </ac:spMkLst>
        </pc:spChg>
        <pc:spChg chg="mod">
          <ac:chgData name="Marco Antonio Zappa" userId="4f62eb450e410c4c" providerId="LiveId" clId="{FA3E5851-5FBA-4917-B33A-3C2189CF6128}" dt="2025-04-07T19:02:26.452" v="690" actId="6549"/>
          <ac:spMkLst>
            <pc:docMk/>
            <pc:sldMk cId="3562633412" sldId="291"/>
            <ac:spMk id="3" creationId="{FF1C1944-7D28-171F-AA5E-6329A2100A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7844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d178d0d2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d178d0d208_1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540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d178d0d208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d178d0d208_4_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265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d178d0d208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d178d0d208_6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655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d178d0d208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d178d0d208_6_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41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3675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056796"/>
      </p:ext>
    </p:extLst>
  </p:cSld>
  <p:clrMapOvr>
    <a:masterClrMapping/>
  </p:clrMapOvr>
  <p:transition spd="slow">
    <p:wip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893268"/>
      </p:ext>
    </p:extLst>
  </p:cSld>
  <p:clrMapOvr>
    <a:masterClrMapping/>
  </p:clrMapOvr>
  <p:transition spd="slow">
    <p:wip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323781"/>
      </p:ext>
    </p:extLst>
  </p:cSld>
  <p:clrMapOvr>
    <a:masterClrMapping/>
  </p:clrMapOvr>
  <p:transition spd="slow">
    <p:wip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3855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81492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814413"/>
      </p:ext>
    </p:extLst>
  </p:cSld>
  <p:clrMapOvr>
    <a:masterClrMapping/>
  </p:clrMapOvr>
  <p:transition spd="slow">
    <p:wip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665344"/>
      </p:ext>
    </p:extLst>
  </p:cSld>
  <p:clrMapOvr>
    <a:masterClrMapping/>
  </p:clrMapOvr>
  <p:transition spd="slow">
    <p:wip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862629"/>
      </p:ext>
    </p:extLst>
  </p:cSld>
  <p:clrMapOvr>
    <a:masterClrMapping/>
  </p:clrMapOvr>
  <p:transition spd="slow">
    <p:wip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861007"/>
      </p:ext>
    </p:extLst>
  </p:cSld>
  <p:clrMapOvr>
    <a:masterClrMapping/>
  </p:clrMapOvr>
  <p:transition spd="slow">
    <p:wip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168150"/>
      </p:ext>
    </p:extLst>
  </p:cSld>
  <p:clrMapOvr>
    <a:masterClrMapping/>
  </p:clrMapOvr>
  <p:transition spd="slow">
    <p:wip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127854"/>
      </p:ext>
    </p:extLst>
  </p:cSld>
  <p:clrMapOvr>
    <a:masterClrMapping/>
  </p:clrMapOvr>
  <p:transition spd="slow">
    <p:wip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8393624"/>
      </p:ext>
    </p:extLst>
  </p:cSld>
  <p:clrMapOvr>
    <a:masterClrMapping/>
  </p:clrMapOvr>
  <p:transition spd="slow">
    <p:wip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976196"/>
      </p:ext>
    </p:extLst>
  </p:cSld>
  <p:clrMapOvr>
    <a:masterClrMapping/>
  </p:clrMapOvr>
  <p:transition spd="slow">
    <p:wip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E11EB0A9-558B-4390-92B0-A5376D739D23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75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</p:sldLayoutIdLst>
  <p:transition spd="slow">
    <p:wipe/>
  </p:transition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90309" y="717630"/>
            <a:ext cx="8242066" cy="18179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3600" b="1" dirty="0" smtClean="0"/>
              <a:t>ASPETTI  </a:t>
            </a:r>
            <a:r>
              <a:rPr lang="it-IT" sz="3600" b="1" dirty="0"/>
              <a:t>MEDICO LEGALI  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>E RILEVANZA MEDIATICA </a:t>
            </a:r>
            <a:r>
              <a:rPr lang="it-IT" sz="3600" b="1" dirty="0"/>
              <a:t/>
            </a:r>
            <a:br>
              <a:rPr lang="it-IT" sz="3600" b="1" dirty="0"/>
            </a:br>
            <a:r>
              <a:rPr lang="it-IT" sz="3600" b="1" dirty="0"/>
              <a:t>IN CHIRURGIA BARIATRICA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43509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60" y="3540373"/>
            <a:ext cx="4868030" cy="81052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CRITICITA’ DELLA RILEVANZA MEDIATICA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SEMPLIFICAZIONE ECCESSIVA </a:t>
            </a:r>
          </a:p>
          <a:p>
            <a:endParaRPr lang="it-IT" dirty="0" smtClean="0"/>
          </a:p>
          <a:p>
            <a:r>
              <a:rPr lang="it-IT" dirty="0" smtClean="0"/>
              <a:t>ASPETTATIVE IRREALISTICHE </a:t>
            </a:r>
          </a:p>
          <a:p>
            <a:endParaRPr lang="it-IT" dirty="0"/>
          </a:p>
          <a:p>
            <a:r>
              <a:rPr lang="it-IT" dirty="0" smtClean="0"/>
              <a:t>FINALITA’ MERAMENTE ESTETICHE </a:t>
            </a:r>
          </a:p>
          <a:p>
            <a:endParaRPr lang="it-IT" dirty="0"/>
          </a:p>
          <a:p>
            <a:r>
              <a:rPr lang="it-IT" dirty="0" smtClean="0"/>
              <a:t>MANCATO RISPETTO DEI </a:t>
            </a:r>
            <a:r>
              <a:rPr lang="it-IT" dirty="0" smtClean="0"/>
              <a:t>PARAMETRI </a:t>
            </a:r>
            <a:endParaRPr lang="it-IT" dirty="0"/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64" y="1486722"/>
            <a:ext cx="4148320" cy="148639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21" y="3156822"/>
            <a:ext cx="2979988" cy="1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298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ESEMPI DI ECCESSIVA SEMPLIFICAZIONE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07822" y="1303021"/>
            <a:ext cx="6853724" cy="3532610"/>
          </a:xfrm>
        </p:spPr>
        <p:txBody>
          <a:bodyPr>
            <a:normAutofit fontScale="25000" lnSpcReduction="20000"/>
          </a:bodyPr>
          <a:lstStyle/>
          <a:p>
            <a:r>
              <a:rPr lang="it-IT" sz="6400" b="1" dirty="0"/>
              <a:t>G</a:t>
            </a:r>
            <a:r>
              <a:rPr lang="it-IT" sz="6400" dirty="0"/>
              <a:t>li interventi chirurgici per perdere peso sono ormai operazioni quotidiane. Molti provano disagio per il loro peso e scelgono di andare in sala operatoria per eliminare il grasso in eccesso e migliorare la qualità della vita, incluse le celebrità</a:t>
            </a:r>
            <a:r>
              <a:rPr lang="it-IT" sz="6400" dirty="0" smtClean="0"/>
              <a:t>!</a:t>
            </a:r>
            <a:endParaRPr lang="it-IT" sz="6400" dirty="0"/>
          </a:p>
          <a:p>
            <a:pPr algn="ctr" fontAlgn="base"/>
            <a:r>
              <a:rPr lang="it-IT" sz="6400" b="1" cap="all" dirty="0"/>
              <a:t>31 Agosto 2018</a:t>
            </a:r>
          </a:p>
          <a:p>
            <a:pPr fontAlgn="base"/>
            <a:r>
              <a:rPr lang="it-IT" sz="6400" dirty="0" smtClean="0"/>
              <a:t>-I </a:t>
            </a:r>
            <a:r>
              <a:rPr lang="it-IT" sz="6400" dirty="0" err="1"/>
              <a:t>follower</a:t>
            </a:r>
            <a:r>
              <a:rPr lang="it-IT" sz="6400" dirty="0"/>
              <a:t> di </a:t>
            </a:r>
            <a:r>
              <a:rPr lang="it-IT" sz="6400" b="1" dirty="0"/>
              <a:t>Mariah Carey</a:t>
            </a:r>
            <a:r>
              <a:rPr lang="it-IT" sz="6400" dirty="0"/>
              <a:t> hanno inondato di </a:t>
            </a:r>
            <a:r>
              <a:rPr lang="it-IT" sz="6400" dirty="0" err="1"/>
              <a:t>like</a:t>
            </a:r>
            <a:r>
              <a:rPr lang="it-IT" sz="6400" dirty="0"/>
              <a:t> e commenti una delle ultime foto che la cantante ha pubblicato sul suo account </a:t>
            </a:r>
            <a:r>
              <a:rPr lang="it-IT" sz="6400" dirty="0" err="1"/>
              <a:t>Instagram</a:t>
            </a:r>
            <a:r>
              <a:rPr lang="it-IT" sz="6400" dirty="0"/>
              <a:t>. Nello scatto la 48enne popstar americana mostra tutti gli effetti della sua </a:t>
            </a:r>
            <a:r>
              <a:rPr lang="it-IT" sz="6400" b="1" dirty="0"/>
              <a:t>drastica perdita di peso, ben 22 kg</a:t>
            </a:r>
            <a:r>
              <a:rPr lang="it-IT" sz="6400" dirty="0"/>
              <a:t>, effetto anche di un'operazione chirurgica. Mariah Carey si è infatti recentemente sottoposta a </a:t>
            </a:r>
            <a:r>
              <a:rPr lang="it-IT" sz="6400" b="1" dirty="0"/>
              <a:t>un intervento per un bypass gastrico</a:t>
            </a:r>
            <a:r>
              <a:rPr lang="it-IT" sz="6400" dirty="0" smtClean="0"/>
              <a:t>.</a:t>
            </a:r>
          </a:p>
          <a:p>
            <a:pPr marL="0" indent="0">
              <a:buNone/>
            </a:pPr>
            <a:r>
              <a:rPr lang="it-IT" sz="6400" b="1" dirty="0" smtClean="0"/>
              <a:t>-</a:t>
            </a:r>
            <a:endParaRPr lang="it-IT" dirty="0"/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386089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  NOTIZIE  IN CASO DI SINISTRI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600" b="1" dirty="0" smtClean="0"/>
              <a:t>  </a:t>
            </a:r>
          </a:p>
          <a:p>
            <a:pPr marL="0" indent="0">
              <a:buNone/>
            </a:pPr>
            <a:r>
              <a:rPr lang="it-IT" sz="1600" b="1" dirty="0"/>
              <a:t> </a:t>
            </a:r>
            <a:r>
              <a:rPr lang="it-IT" sz="1600" b="1" dirty="0" smtClean="0"/>
              <a:t>                           EVIDENZA SOLO DELLA FINALITA’ DELLA PERDITA DI PESO </a:t>
            </a:r>
          </a:p>
          <a:p>
            <a:pPr marL="0" indent="0">
              <a:buNone/>
            </a:pPr>
            <a:r>
              <a:rPr lang="it-IT" sz="1600" b="1" dirty="0"/>
              <a:t> </a:t>
            </a:r>
            <a:r>
              <a:rPr lang="it-IT" sz="1600" b="1" dirty="0" smtClean="0"/>
              <a:t>               </a:t>
            </a:r>
          </a:p>
          <a:p>
            <a:pPr marL="0" indent="0">
              <a:buNone/>
            </a:pPr>
            <a:r>
              <a:rPr lang="it-IT" sz="1600" b="1" dirty="0" smtClean="0"/>
              <a:t> Operata </a:t>
            </a:r>
            <a:r>
              <a:rPr lang="it-IT" sz="1600" b="1" dirty="0"/>
              <a:t>per perdere peso, muore a 28 anni: il dramma di …..</a:t>
            </a:r>
            <a:endParaRPr lang="it-IT" sz="1600" dirty="0"/>
          </a:p>
          <a:p>
            <a:r>
              <a:rPr lang="it-IT" sz="1600" dirty="0"/>
              <a:t>Milano, malessere improvviso 11 giorni dopo l’intervento, inutile la corsa in ospedale. Alla ragazza era stato applicato un bypass gastrico. Sequestrata la cartella clinica, si indaga per omicidio colposo</a:t>
            </a:r>
          </a:p>
          <a:p>
            <a:r>
              <a:rPr lang="it-IT" sz="1600" dirty="0"/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393857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GARANTIRE UNA CORRETTA </a:t>
            </a:r>
            <a:r>
              <a:rPr lang="it-IT" dirty="0" smtClean="0"/>
              <a:t>   INFORMAZIONE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it-IT" sz="2600" dirty="0" smtClean="0"/>
              <a:t>COMUNICATI COME QUESTO </a:t>
            </a:r>
          </a:p>
          <a:p>
            <a:endParaRPr lang="it-IT" dirty="0"/>
          </a:p>
          <a:p>
            <a:r>
              <a:rPr lang="it-IT" dirty="0" smtClean="0"/>
              <a:t>Muore </a:t>
            </a:r>
            <a:r>
              <a:rPr lang="it-IT" dirty="0"/>
              <a:t>dopo intervento per dimagrire. </a:t>
            </a:r>
            <a:r>
              <a:rPr lang="it-IT" dirty="0" err="1"/>
              <a:t>Sicob</a:t>
            </a:r>
            <a:r>
              <a:rPr lang="it-IT" dirty="0"/>
              <a:t>: “La chirurgia </a:t>
            </a:r>
            <a:r>
              <a:rPr lang="it-IT" dirty="0" err="1"/>
              <a:t>bariatrica</a:t>
            </a:r>
            <a:r>
              <a:rPr lang="it-IT" dirty="0"/>
              <a:t> non è medicina estetica</a:t>
            </a:r>
            <a:r>
              <a:rPr lang="it-IT" dirty="0" smtClean="0"/>
              <a:t>”</a:t>
            </a:r>
            <a:r>
              <a:rPr lang="it-IT" dirty="0"/>
              <a:t/>
            </a:r>
            <a:br>
              <a:rPr lang="it-IT" dirty="0"/>
            </a:br>
            <a:r>
              <a:rPr lang="it-IT" b="1" i="1" dirty="0"/>
              <a:t>La donna, 45 anni, si è sottoposta a bendaggio gastrico in una clinica in provincia di Napoli, ma pochi giorni dopo l’intervento è deceduta. La Società Italiana di Chirurgia dell’Obesità e delle Malattie Metaboliche chiede ai media di “non diffondere messaggi sbagliati” per “non generare sfiducia e paura nei confronti di un percorso terapeutico che salva tante vite ogni anno e che viene descritto dai tanti pazienti come percorso di rinascita</a:t>
            </a:r>
            <a:r>
              <a:rPr lang="it-IT" b="1" i="1" dirty="0" smtClean="0"/>
              <a:t>”.</a:t>
            </a:r>
          </a:p>
          <a:p>
            <a:r>
              <a:rPr lang="it-IT" b="1" dirty="0"/>
              <a:t>Sentiamo il dovere di precisare alcuni aspetti r</a:t>
            </a:r>
            <a:r>
              <a:rPr lang="it-IT" dirty="0"/>
              <a:t>elativi alla ricostruzione della vicenda, pubblicati dalle testate giornalistiche che hanno riportato la notizia, a tutela della chirurgia </a:t>
            </a:r>
            <a:r>
              <a:rPr lang="it-IT" dirty="0" err="1"/>
              <a:t>bariatrica</a:t>
            </a:r>
            <a:r>
              <a:rPr lang="it-IT" dirty="0"/>
              <a:t> – dichiara in una nota il presidente della </a:t>
            </a:r>
            <a:r>
              <a:rPr lang="it-IT" dirty="0" err="1"/>
              <a:t>Sicob</a:t>
            </a:r>
            <a:r>
              <a:rPr lang="it-IT" dirty="0"/>
              <a:t>, prof. </a:t>
            </a:r>
            <a:r>
              <a:rPr lang="it-IT" b="1" dirty="0"/>
              <a:t>Giuseppe Navarra</a:t>
            </a:r>
            <a:r>
              <a:rPr lang="it-IT" dirty="0"/>
              <a:t> - professionisti che si dedicano alla cura dell’obesità e, soprattutto, dei pazienti che decidono di affrontare l’intervento. </a:t>
            </a:r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619636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 acrostico per dire…. GRAZ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5" y="982640"/>
            <a:ext cx="4711115" cy="20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SICOB - Società Italiana di Chirurgia dell'OBesità e delle malattie  metaboliche"/>
          <p:cNvSpPr>
            <a:spLocks noChangeAspect="1" noChangeArrowheads="1"/>
          </p:cNvSpPr>
          <p:nvPr/>
        </p:nvSpPr>
        <p:spPr bwMode="auto">
          <a:xfrm>
            <a:off x="1484415" y="12567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SICOB - Società Italiana di Chirurgia dell'OBesità e delle malattie  metabolich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SICOB - Società Italiana di Chirurgia dell'OBesità e delle malattie  metabolic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5" y="3265773"/>
            <a:ext cx="1335418" cy="133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77" y="3413942"/>
            <a:ext cx="3542857" cy="828571"/>
          </a:xfrm>
          <a:prstGeom prst="rect">
            <a:avLst/>
          </a:prstGeom>
        </p:spPr>
      </p:pic>
      <p:pic>
        <p:nvPicPr>
          <p:cNvPr id="1032" name="Picture 8" descr="https://www.sicob.org/00_eventi/sicob_calabria_2024_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30" y="796807"/>
            <a:ext cx="2677416" cy="231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6403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936443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/>
              <a:t>ASPETTI DI VALUTAZIONE MEDICO LEGALE DELLA                  CHIRURGIA BARIATRICA 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89" y="1448310"/>
            <a:ext cx="8520600" cy="3416400"/>
          </a:xfrm>
        </p:spPr>
        <p:txBody>
          <a:bodyPr/>
          <a:lstStyle/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FOLLOW UP PREINTERVENTO 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SCELTA DELL’INTERVENTO 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PROTOCOLLI UTILIZZATI 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DOCUMENTAZIONE (CONSENSO INFORMATO SCHEDA TECNICA DIMISSIONI )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FASE POST OPERATORIA CONTROLLI 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FORMAZIONE DEI CHIRURGHI BARIATRICI 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r>
              <a:rPr lang="it-IT" dirty="0"/>
              <a:t>- CENTRI ACCREDITATI PER LA CHIRURGIA BARIATRICA </a:t>
            </a:r>
          </a:p>
          <a:p>
            <a:pPr marL="114300" indent="0">
              <a:buNone/>
            </a:pPr>
            <a:endParaRPr lang="it-IT" dirty="0"/>
          </a:p>
          <a:p>
            <a:pPr marL="11430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477707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/>
              <a:t>FASE PRECHIRURGICA</a:t>
            </a:r>
            <a:br>
              <a:rPr lang="it-IT" sz="2800" b="1" dirty="0"/>
            </a:br>
            <a:endParaRPr lang="it-IT" sz="2800" b="1" dirty="0"/>
          </a:p>
        </p:txBody>
      </p:sp>
      <p:sp>
        <p:nvSpPr>
          <p:cNvPr id="3" name="Segnaposto testo 2"/>
          <p:cNvSpPr>
            <a:spLocks noGrp="1"/>
          </p:cNvSpPr>
          <p:nvPr>
            <p:ph sz="half" idx="1"/>
          </p:nvPr>
        </p:nvSpPr>
        <p:spPr>
          <a:xfrm>
            <a:off x="822959" y="1384300"/>
            <a:ext cx="3864788" cy="3152975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endParaRPr lang="it-IT" dirty="0"/>
          </a:p>
          <a:p>
            <a:pPr marL="0" lvl="0" indent="0" algn="ctr">
              <a:buNone/>
            </a:pPr>
            <a:r>
              <a:rPr lang="it-IT" sz="2400" b="1" u="sng" dirty="0"/>
              <a:t>ADEGUATEZZA DELLA</a:t>
            </a:r>
          </a:p>
          <a:p>
            <a:pPr marL="0" lvl="0" indent="0" algn="ctr">
              <a:buNone/>
            </a:pPr>
            <a:r>
              <a:rPr lang="it-IT" sz="2400" b="1" u="sng" dirty="0"/>
              <a:t> PREPARAZIONE ALL’INTERVENTO</a:t>
            </a:r>
          </a:p>
          <a:p>
            <a:pPr marL="0" lvl="0" indent="0">
              <a:buNone/>
            </a:pPr>
            <a:r>
              <a:rPr lang="it-IT" sz="1400" dirty="0"/>
              <a:t>-</a:t>
            </a:r>
            <a:r>
              <a:rPr lang="it-IT" sz="1800" dirty="0"/>
              <a:t>PERCORSO TERAPEUTICO NUTRIZIONALE          PSICOLOGICO</a:t>
            </a:r>
          </a:p>
          <a:p>
            <a:pPr marL="0" lvl="0" indent="0">
              <a:buNone/>
            </a:pPr>
            <a:r>
              <a:rPr lang="it-IT" sz="1800" dirty="0"/>
              <a:t>- ACCERTAMENTI STRUMENTALI   </a:t>
            </a:r>
          </a:p>
          <a:p>
            <a:pPr marL="0" lvl="0" indent="0">
              <a:buNone/>
            </a:pPr>
            <a:r>
              <a:rPr lang="it-IT" sz="1800" dirty="0"/>
              <a:t>-INDICAZIONE CORRETTA DELL’INTERVENTO</a:t>
            </a:r>
          </a:p>
          <a:p>
            <a:pPr marL="0" lvl="0" indent="0">
              <a:buNone/>
            </a:pPr>
            <a:r>
              <a:rPr lang="it-IT" sz="1800" dirty="0"/>
              <a:t>-SCELTA DELLA TIPOLOGIA DI PROCEDURA CHIRURGICA ADOTTATA</a:t>
            </a:r>
          </a:p>
          <a:p>
            <a:endParaRPr lang="it-IT" dirty="0"/>
          </a:p>
          <a:p>
            <a:pPr marL="114300" indent="0">
              <a:buNone/>
            </a:pPr>
            <a:endParaRPr lang="it-IT" dirty="0"/>
          </a:p>
          <a:p>
            <a:endParaRPr lang="it-IT" dirty="0"/>
          </a:p>
        </p:txBody>
      </p:sp>
      <p:pic>
        <p:nvPicPr>
          <p:cNvPr id="2050" name="Picture 2" descr="Pre-ricovero - Casa di cura Rizzo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09" y="1565663"/>
            <a:ext cx="3637078" cy="218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25374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22960" y="-364910"/>
            <a:ext cx="7543800" cy="10880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/>
              <a:t>SCELTA CHIRURGICA</a:t>
            </a:r>
            <a:endParaRPr sz="2800" b="1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24091" y="1552289"/>
            <a:ext cx="4202189" cy="34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dirty="0">
                <a:solidFill>
                  <a:schemeClr val="tx1"/>
                </a:solidFill>
              </a:rPr>
              <a:t>NON VI SONO INDICAZIONI PRECISE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9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9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dirty="0">
                <a:solidFill>
                  <a:schemeClr val="tx1"/>
                </a:solidFill>
              </a:rPr>
              <a:t>NON VI SONO PROFILI DI COLPA SOLO PER AVER OPTATO PER UN INTERVENTO PIUTTOSTO CHE PER UN ALTRO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9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dirty="0">
                <a:solidFill>
                  <a:schemeClr val="tx1"/>
                </a:solidFill>
              </a:rPr>
              <a:t>UNICO DATO IN SEDE MEDICO LEGALE CHE RILEVA è: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it-IT" sz="1900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 u="sng" dirty="0">
                <a:solidFill>
                  <a:schemeClr val="tx1"/>
                </a:solidFill>
              </a:rPr>
              <a:t>SE VI FOSSERO CONTROINDICAZIONI A QUELL’INTERVENTO SPECIFICO</a:t>
            </a:r>
            <a:endParaRPr lang="it-IT" sz="1900" u="sng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NO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>
            <a:off x="2424701" y="1936751"/>
            <a:ext cx="0" cy="272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magine 5" descr="LB1.jpg">
            <a:extLst>
              <a:ext uri="{FF2B5EF4-FFF2-40B4-BE49-F238E27FC236}">
                <a16:creationId xmlns:a16="http://schemas.microsoft.com/office/drawing/2014/main" xmlns="" id="{8531BE0D-85C3-7974-06DE-67F50FF53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12" y="942627"/>
            <a:ext cx="1697207" cy="157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 descr="sleeve1.gif">
            <a:extLst>
              <a:ext uri="{FF2B5EF4-FFF2-40B4-BE49-F238E27FC236}">
                <a16:creationId xmlns:a16="http://schemas.microsoft.com/office/drawing/2014/main" xmlns="" id="{C3DF4630-3B01-FA28-BDDA-15A67B5088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62" y="1013549"/>
            <a:ext cx="1327527" cy="132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" descr="GB2.png">
            <a:extLst>
              <a:ext uri="{FF2B5EF4-FFF2-40B4-BE49-F238E27FC236}">
                <a16:creationId xmlns:a16="http://schemas.microsoft.com/office/drawing/2014/main" xmlns="" id="{DC1B7D29-1749-894B-AE86-FB92216011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15" y="2697081"/>
            <a:ext cx="1448565" cy="196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isultati immagini per mini gastric by pass">
            <a:extLst>
              <a:ext uri="{FF2B5EF4-FFF2-40B4-BE49-F238E27FC236}">
                <a16:creationId xmlns:a16="http://schemas.microsoft.com/office/drawing/2014/main" xmlns="" id="{3C53C2F2-0B5F-C3D5-DEBD-0A279C4A3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71" y="927779"/>
            <a:ext cx="1110756" cy="157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6D79680-FC99-688C-082D-6970B09CCE56}"/>
              </a:ext>
            </a:extLst>
          </p:cNvPr>
          <p:cNvSpPr txBox="1"/>
          <p:nvPr/>
        </p:nvSpPr>
        <p:spPr>
          <a:xfrm>
            <a:off x="4795027" y="832624"/>
            <a:ext cx="11721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Bendaggio gastrico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EA8263D8-F627-3BB4-AC4A-8716B3359F6B}"/>
              </a:ext>
            </a:extLst>
          </p:cNvPr>
          <p:cNvSpPr txBox="1"/>
          <p:nvPr/>
        </p:nvSpPr>
        <p:spPr>
          <a:xfrm>
            <a:off x="6423105" y="853418"/>
            <a:ext cx="1197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Sleeve </a:t>
            </a:r>
            <a:r>
              <a:rPr lang="it-IT" sz="900" dirty="0" err="1"/>
              <a:t>gastrectomy</a:t>
            </a:r>
            <a:endParaRPr lang="it-IT" sz="9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C9677696-F0A8-0DE7-9B0E-C31F6C56C0AB}"/>
              </a:ext>
            </a:extLst>
          </p:cNvPr>
          <p:cNvSpPr txBox="1"/>
          <p:nvPr/>
        </p:nvSpPr>
        <p:spPr>
          <a:xfrm>
            <a:off x="4824761" y="2616222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By-pass gastrico </a:t>
            </a:r>
          </a:p>
        </p:txBody>
      </p:sp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xmlns="" id="{5AE93DFD-5DF3-CC5B-B700-431D4362DBDA}"/>
              </a:ext>
            </a:extLst>
          </p:cNvPr>
          <p:cNvPicPr/>
          <p:nvPr/>
        </p:nvPicPr>
        <p:blipFill>
          <a:blip r:embed="rId7"/>
          <a:srcRect l="-27983" r="-27983"/>
          <a:stretch/>
        </p:blipFill>
        <p:spPr>
          <a:xfrm>
            <a:off x="6177285" y="2798654"/>
            <a:ext cx="1502190" cy="1573071"/>
          </a:xfrm>
          <a:prstGeom prst="rect">
            <a:avLst/>
          </a:prstGeom>
          <a:ln>
            <a:noFill/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6B77DB26-8FBC-6A2A-DD6D-688C84CD24A3}"/>
              </a:ext>
            </a:extLst>
          </p:cNvPr>
          <p:cNvSpPr txBox="1"/>
          <p:nvPr/>
        </p:nvSpPr>
        <p:spPr>
          <a:xfrm>
            <a:off x="6451744" y="259959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By-pass gastrico </a:t>
            </a:r>
          </a:p>
          <a:p>
            <a:r>
              <a:rPr lang="it-IT" sz="900" dirty="0"/>
              <a:t>sec. Lesti-Zappa</a:t>
            </a:r>
          </a:p>
        </p:txBody>
      </p:sp>
      <p:pic>
        <p:nvPicPr>
          <p:cNvPr id="13" name="Segnaposto contenuto 2">
            <a:extLst>
              <a:ext uri="{FF2B5EF4-FFF2-40B4-BE49-F238E27FC236}">
                <a16:creationId xmlns:a16="http://schemas.microsoft.com/office/drawing/2014/main" xmlns="" id="{9C021BF4-CAAB-BF17-7468-4DBFFE36B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23" y="2738218"/>
            <a:ext cx="1519971" cy="186118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7353FCB1-7AFA-81B2-8730-52FAF7611CCE}"/>
              </a:ext>
            </a:extLst>
          </p:cNvPr>
          <p:cNvSpPr txBox="1"/>
          <p:nvPr/>
        </p:nvSpPr>
        <p:spPr>
          <a:xfrm>
            <a:off x="7837981" y="2593760"/>
            <a:ext cx="15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        Diversione </a:t>
            </a:r>
          </a:p>
          <a:p>
            <a:r>
              <a:rPr lang="it-IT" sz="900" dirty="0"/>
              <a:t>    </a:t>
            </a:r>
            <a:r>
              <a:rPr lang="it-IT" sz="900" dirty="0" err="1"/>
              <a:t>bilio</a:t>
            </a:r>
            <a:r>
              <a:rPr lang="it-IT" sz="900" dirty="0"/>
              <a:t>-pancreatica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54380" y="247845"/>
            <a:ext cx="7543800" cy="1088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dirty="0"/>
              <a:t/>
            </a:r>
            <a:br>
              <a:rPr lang="it-IT" sz="2800" b="1" dirty="0"/>
            </a:br>
            <a:r>
              <a:rPr lang="it-IT" sz="2800" b="1" dirty="0"/>
              <a:t>FASE DELL’INTERVENTO </a:t>
            </a:r>
          </a:p>
        </p:txBody>
      </p:sp>
      <p:sp>
        <p:nvSpPr>
          <p:cNvPr id="79" name="Google Shape;79;p17"/>
          <p:cNvSpPr txBox="1">
            <a:spLocks noGrp="1"/>
          </p:cNvSpPr>
          <p:nvPr>
            <p:ph sz="half" idx="1"/>
          </p:nvPr>
        </p:nvSpPr>
        <p:spPr>
          <a:xfrm>
            <a:off x="822960" y="1311939"/>
            <a:ext cx="3703320" cy="30175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/>
              <a:t>LA VALUTAZIONE GIURIDICA SULLA CORRETTA ESECUZIONE TECNICA È LA </a:t>
            </a:r>
            <a:r>
              <a:rPr lang="it-IT" sz="2000" u="sng" dirty="0"/>
              <a:t>PREMESSA OBBLIGATORIA </a:t>
            </a:r>
            <a:r>
              <a:rPr lang="it-IT" sz="2000" dirty="0"/>
              <a:t>PER </a:t>
            </a:r>
            <a:r>
              <a:rPr lang="it-IT" sz="2000" dirty="0" smtClean="0"/>
              <a:t>LA </a:t>
            </a:r>
            <a:r>
              <a:rPr lang="it-IT" sz="2000" dirty="0"/>
              <a:t>SUSSISTENZA DELLA RESPONSABILITÀ SIA CIVILE CHE PENALE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/>
              <a:t>REDIGERE CORRETTAMENTE IL REPERTO </a:t>
            </a:r>
            <a:r>
              <a:rPr lang="it-IT" sz="2000" dirty="0" smtClean="0"/>
              <a:t>OPERATORIO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dirty="0" smtClean="0"/>
              <a:t>AI LEGGE E REFERTA IL VIDEO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6" name="Segnaposto contenuto 5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28" y="1384300"/>
            <a:ext cx="3045344" cy="30178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 </a:t>
            </a:r>
            <a:r>
              <a:rPr lang="it" sz="3100" b="1" dirty="0"/>
              <a:t>FASE SUCCESSIVA ALL’INTERVENTO</a:t>
            </a:r>
            <a:endParaRPr sz="3100" b="1" dirty="0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1018572" y="856527"/>
            <a:ext cx="7418846" cy="40279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 -</a:t>
            </a:r>
            <a:r>
              <a:rPr lang="it" sz="2400" dirty="0"/>
              <a:t>INDICAZIONI FORNITE AL PAZIENTE IN ORDINE AL COMPORTAMENTO </a:t>
            </a:r>
            <a:r>
              <a:rPr lang="it" sz="2400" dirty="0" smtClean="0"/>
              <a:t>ALIMENTARE POST INTERVENTO</a:t>
            </a:r>
            <a:endParaRPr lang="it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/>
              <a:t>-INDICAZIONI FORNITE AL PAZIENTE IN ORDINE ALLE TERAPIE DA SEGUIRE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/>
              <a:t>-INDICAZIONE IN ORDINE AI CONTROLLI DA EFFETTUARE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/>
              <a:t>-INDICAZIONI IN ORDINE AI CD CAMPANELLI DI ALLARME DA COMUNICARE SUBITO AL MEDICO O ALLA STRUTTURA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it" sz="1600" u="sng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u="sng" dirty="0"/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2800" b="1" dirty="0"/>
              <a:t>PERCORSO FOLLOW UP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822960" y="1416037"/>
            <a:ext cx="3611880" cy="3017520"/>
          </a:xfrm>
        </p:spPr>
        <p:txBody>
          <a:bodyPr>
            <a:normAutofit/>
          </a:bodyPr>
          <a:lstStyle/>
          <a:p>
            <a:r>
              <a:rPr lang="it-IT" sz="2000" dirty="0"/>
              <a:t>UN ARGOMENTO SPESSO UTILIZZATO NELLE RICHIESTE DI RISARCIMENTO O NELLE DENUNCE E’ L’ASSENZA DI UN  PERCORSO DI FOLLOW UP POST OPERATORIO GIA’ DELINEATO COSI’ DA EVITARE EVENTUALI COMPLICANZE O DA RILEVARNE SUBITO LA SUSSISTENZA 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7720" y="1618385"/>
            <a:ext cx="3790754" cy="189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940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COME VIENE RACCONTATA DAI MEDIA LA CHIRURGIA BARIATRICA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-INFORMAZIONE </a:t>
            </a:r>
            <a:r>
              <a:rPr lang="it-IT" dirty="0" smtClean="0"/>
              <a:t>SCIENTIFICA </a:t>
            </a:r>
          </a:p>
          <a:p>
            <a:r>
              <a:rPr lang="it-IT" dirty="0" smtClean="0"/>
              <a:t>ANCORA TROPPO POCA E SPESSO POCO CHIARA RISPETTO AI RISCHI E ALLA INVASIVITA’ DELL’INTERVENTO </a:t>
            </a:r>
          </a:p>
          <a:p>
            <a:r>
              <a:rPr lang="it-IT" dirty="0" smtClean="0"/>
              <a:t>-ASPETTATIVE IRREALISTICHE 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189046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+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 BENEFICI DELLA RILEVANZA MEDIATICA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AUMENTO DELLA VISIBILITA’ (CRESCITA DEGLI INTERVENTI IN ITALIA )</a:t>
            </a:r>
          </a:p>
          <a:p>
            <a:r>
              <a:rPr lang="it-IT" dirty="0" smtClean="0"/>
              <a:t>SENSIBILIZZAZIONE ALLA PROBLEMATICA DELLA OBESITA’ </a:t>
            </a:r>
          </a:p>
          <a:p>
            <a:r>
              <a:rPr lang="it-IT" dirty="0" smtClean="0"/>
              <a:t>MAGGIORE </a:t>
            </a:r>
            <a:r>
              <a:rPr lang="it-IT" dirty="0" smtClean="0"/>
              <a:t>CONSAPEVOLEZZA </a:t>
            </a:r>
            <a:endParaRPr lang="it-IT" dirty="0" smtClean="0"/>
          </a:p>
          <a:p>
            <a:r>
              <a:rPr lang="it-IT" dirty="0" smtClean="0"/>
              <a:t>INTERVENTO BARIATRICO COME OPZIONE TERAPEUTICA </a:t>
            </a:r>
          </a:p>
          <a:p>
            <a:endParaRPr lang="it-IT" dirty="0"/>
          </a:p>
          <a:p>
            <a:r>
              <a:rPr lang="it-IT" dirty="0" smtClean="0"/>
              <a:t>ES. </a:t>
            </a:r>
            <a:r>
              <a:rPr lang="it-IT" dirty="0"/>
              <a:t>GIORNATA NAZIONALE DELLA CHIRURGIA </a:t>
            </a:r>
            <a:r>
              <a:rPr lang="it-IT" dirty="0" smtClean="0"/>
              <a:t>BARIATRICA</a:t>
            </a:r>
          </a:p>
          <a:p>
            <a:r>
              <a:rPr lang="it-IT" dirty="0" smtClean="0"/>
              <a:t> </a:t>
            </a:r>
            <a:r>
              <a:rPr lang="it-IT" dirty="0"/>
              <a:t>ISTITUITA DALLA FONDAZIONE SICOB </a:t>
            </a:r>
            <a:r>
              <a:rPr lang="it-IT" dirty="0" smtClean="0"/>
              <a:t>NEX </a:t>
            </a:r>
            <a:r>
              <a:rPr lang="it-IT" dirty="0"/>
              <a:t>2022 </a:t>
            </a:r>
          </a:p>
          <a:p>
            <a:endParaRPr lang="it-IT" dirty="0"/>
          </a:p>
        </p:txBody>
      </p:sp>
      <p:pic>
        <p:nvPicPr>
          <p:cNvPr id="4" name="Immagine 3" descr="Fondazione SICO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08" y="1789330"/>
            <a:ext cx="2526113" cy="236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86675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Retrospettivo">
  <a:themeElements>
    <a:clrScheme name="Personalizzato 5">
      <a:dk1>
        <a:srgbClr val="2C2C2C"/>
      </a:dk1>
      <a:lt1>
        <a:srgbClr val="FFFFFF"/>
      </a:lt1>
      <a:dk2>
        <a:srgbClr val="FFFFFF"/>
      </a:dk2>
      <a:lt2>
        <a:srgbClr val="F56617"/>
      </a:lt2>
      <a:accent1>
        <a:srgbClr val="2C2C2C"/>
      </a:accent1>
      <a:accent2>
        <a:srgbClr val="C04908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0"/>
      </a:accent6>
      <a:hlink>
        <a:srgbClr val="FF9933"/>
      </a:hlink>
      <a:folHlink>
        <a:srgbClr val="6C606A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2116</TotalTime>
  <Words>443</Words>
  <Application>Microsoft Office PowerPoint</Application>
  <PresentationFormat>Presentazione su schermo (16:9)</PresentationFormat>
  <Paragraphs>101</Paragraphs>
  <Slides>14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Retrospettivo</vt:lpstr>
      <vt:lpstr>ASPETTI  MEDICO LEGALI   E RILEVANZA MEDIATICA  IN CHIRURGIA BARIATRICA</vt:lpstr>
      <vt:lpstr>ASPETTI DI VALUTAZIONE MEDICO LEGALE DELLA                  CHIRURGIA BARIATRICA </vt:lpstr>
      <vt:lpstr>FASE PRECHIRURGICA </vt:lpstr>
      <vt:lpstr>SCELTA CHIRURGICA</vt:lpstr>
      <vt:lpstr> FASE DELL’INTERVENTO </vt:lpstr>
      <vt:lpstr> FASE SUCCESSIVA ALL’INTERVENTO</vt:lpstr>
      <vt:lpstr>PERCORSO FOLLOW UP</vt:lpstr>
      <vt:lpstr>COME VIENE RACCONTATA DAI MEDIA LA CHIRURGIA BARIATRICA </vt:lpstr>
      <vt:lpstr>+   BENEFICI DELLA RILEVANZA MEDIATICA </vt:lpstr>
      <vt:lpstr>CRITICITA’ DELLA RILEVANZA MEDIATICA </vt:lpstr>
      <vt:lpstr>ESEMPI DI ECCESSIVA SEMPLIFICAZIONE </vt:lpstr>
      <vt:lpstr>          NOTIZIE  IN CASO DI SINISTRI </vt:lpstr>
      <vt:lpstr>COME GARANTIRE UNA CORRETTA    INFORMAZIONE 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Aspetti medico legali di una complicanza</dc:title>
  <dc:creator>Michela</dc:creator>
  <cp:lastModifiedBy>Michela</cp:lastModifiedBy>
  <cp:revision>104</cp:revision>
  <cp:lastPrinted>2023-03-27T13:00:30Z</cp:lastPrinted>
  <dcterms:modified xsi:type="dcterms:W3CDTF">2025-06-12T08:16:40Z</dcterms:modified>
</cp:coreProperties>
</file>